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sldIdLst>
    <p:sldId id="262" r:id="rId2"/>
    <p:sldId id="265" r:id="rId3"/>
    <p:sldId id="266" r:id="rId4"/>
    <p:sldId id="269" r:id="rId5"/>
    <p:sldId id="270" r:id="rId6"/>
    <p:sldId id="271" r:id="rId7"/>
    <p:sldId id="272" r:id="rId8"/>
  </p:sldIdLst>
  <p:sldSz cx="9144000" cy="5143500" type="screen16x9"/>
  <p:notesSz cx="9144000" cy="5143500"/>
  <p:defaultTextStyle>
    <a:defPPr>
      <a:defRPr lang="fi-FI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94"/>
  </p:normalViewPr>
  <p:slideViewPr>
    <p:cSldViewPr>
      <p:cViewPr varScale="1">
        <p:scale>
          <a:sx n="156" d="100"/>
          <a:sy n="156" d="100"/>
        </p:scale>
        <p:origin x="6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1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2018576"/>
            <a:ext cx="9144000" cy="1102519"/>
          </a:xfrm>
        </p:spPr>
        <p:txBody>
          <a:bodyPr>
            <a:normAutofit/>
          </a:bodyPr>
          <a:lstStyle>
            <a:lvl1pPr algn="ctr">
              <a:lnSpc>
                <a:spcPts val="4000"/>
              </a:lnSpc>
              <a:defRPr sz="40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Headline</a:t>
            </a:r>
            <a:endParaRPr lang="fi-FI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" y="3135526"/>
            <a:ext cx="9144000" cy="11316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add sub headline</a:t>
            </a:r>
            <a:endParaRPr lang="fi-FI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43655" y="736344"/>
            <a:ext cx="3256690" cy="9942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ContentSlide with bcg-pic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GB"/>
              <a:t>Click to add text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3468" y="4704112"/>
            <a:ext cx="1055388" cy="3221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ContentSlide with bcg-pic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3468" y="4704112"/>
            <a:ext cx="1055388" cy="3221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90119" y="1200151"/>
            <a:ext cx="8141818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GB"/>
              <a:t>Click to add text</a:t>
            </a:r>
            <a:endParaRPr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 bwMode="auto">
          <a:xfrm>
            <a:off x="490119" y="205979"/>
            <a:ext cx="8141818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ContentSlide with bcg-pic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3468" y="4704112"/>
            <a:ext cx="1055388" cy="3221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90119" y="1200151"/>
            <a:ext cx="8141818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GB"/>
              <a:t>Click to add text</a:t>
            </a:r>
            <a:endParaRPr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 bwMode="auto">
          <a:xfrm>
            <a:off x="490119" y="205979"/>
            <a:ext cx="8141818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ContentSlide with bcg-pic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3468" y="4704112"/>
            <a:ext cx="1055388" cy="3221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90119" y="1200151"/>
            <a:ext cx="8141818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GB"/>
              <a:t>Click to add text</a:t>
            </a:r>
            <a:endParaRPr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 bwMode="auto">
          <a:xfrm>
            <a:off x="490119" y="205979"/>
            <a:ext cx="8141818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Mukautettu asettelu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0766" y="4704112"/>
            <a:ext cx="1055392" cy="3221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" y="3135526"/>
            <a:ext cx="9144000" cy="11316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add subheadline</a:t>
            </a:r>
            <a:endParaRPr lang="fi-FI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43655" y="736344"/>
            <a:ext cx="3256690" cy="9942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2018576"/>
            <a:ext cx="9144000" cy="1102519"/>
          </a:xfrm>
        </p:spPr>
        <p:txBody>
          <a:bodyPr>
            <a:normAutofit/>
          </a:bodyPr>
          <a:lstStyle>
            <a:lvl1pPr algn="ctr">
              <a:lnSpc>
                <a:spcPts val="4000"/>
              </a:lnSpc>
              <a:defRPr sz="40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Headline</a:t>
            </a:r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" y="3135526"/>
            <a:ext cx="9144000" cy="11316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add sub headline</a:t>
            </a:r>
            <a:endParaRPr lang="fi-FI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43655" y="736344"/>
            <a:ext cx="3256690" cy="9942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2018576"/>
            <a:ext cx="9144000" cy="1102519"/>
          </a:xfrm>
        </p:spPr>
        <p:txBody>
          <a:bodyPr>
            <a:normAutofit/>
          </a:bodyPr>
          <a:lstStyle>
            <a:lvl1pPr algn="ctr">
              <a:lnSpc>
                <a:spcPts val="4000"/>
              </a:lnSpc>
              <a:defRPr sz="40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Headline</a:t>
            </a:r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" y="3135526"/>
            <a:ext cx="9144000" cy="11316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add sub headline</a:t>
            </a:r>
            <a:endParaRPr lang="fi-FI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43655" y="736344"/>
            <a:ext cx="3256690" cy="99423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2018576"/>
            <a:ext cx="9144000" cy="1102519"/>
          </a:xfrm>
        </p:spPr>
        <p:txBody>
          <a:bodyPr>
            <a:normAutofit/>
          </a:bodyPr>
          <a:lstStyle>
            <a:lvl1pPr algn="ctr">
              <a:lnSpc>
                <a:spcPts val="4000"/>
              </a:lnSpc>
              <a:defRPr sz="40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Headline</a:t>
            </a:r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t slide 1co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75488" y="1200151"/>
            <a:ext cx="8079538" cy="3394472"/>
          </a:xfrm>
        </p:spPr>
        <p:txBody>
          <a:bodyPr/>
          <a:lstStyle>
            <a:lvl1pPr marL="326925" indent="-285750">
              <a:buFont typeface="Arial"/>
              <a:buChar char="•"/>
              <a:defRPr/>
            </a:lvl1pPr>
            <a:lvl2pPr marL="628650" indent="-285750">
              <a:buFont typeface="Arial"/>
              <a:buChar char="•"/>
              <a:defRPr/>
            </a:lvl2pPr>
            <a:lvl3pPr marL="971550" indent="-285750">
              <a:buFont typeface="Arial"/>
              <a:buChar char="•"/>
              <a:defRPr/>
            </a:lvl3pPr>
            <a:lvl4pPr marL="1028700" indent="0">
              <a:buNone/>
              <a:defRPr/>
            </a:lvl4pPr>
          </a:lstStyle>
          <a:p>
            <a:pPr lvl="0">
              <a:defRPr/>
            </a:pPr>
            <a:r>
              <a:rPr lang="fi-FI"/>
              <a:t>Click to add text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 bwMode="auto">
          <a:xfrm>
            <a:off x="475488" y="205979"/>
            <a:ext cx="8058912" cy="85725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fi-FI"/>
              <a:t>Click to add title</a:t>
            </a:r>
            <a:endParaRPr lang="en-GB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2_content slide 2co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 bwMode="auto">
          <a:xfrm>
            <a:off x="490119" y="1200151"/>
            <a:ext cx="4005682" cy="3394472"/>
          </a:xfrm>
        </p:spPr>
        <p:txBody>
          <a:bodyPr/>
          <a:lstStyle>
            <a:lvl1pPr marL="257175" marR="0" indent="-216000" algn="l" defTabSz="34290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7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75" marR="0" lvl="0" indent="-21600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i-FI"/>
              <a:t>Click to add text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4648199" y="1200151"/>
            <a:ext cx="3983737" cy="3394472"/>
          </a:xfrm>
        </p:spPr>
        <p:txBody>
          <a:bodyPr anchor="t">
            <a:normAutofit/>
          </a:bodyPr>
          <a:lstStyle>
            <a:lvl1pPr marL="257175" marR="0" indent="-216000" algn="l" defTabSz="34290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700">
                <a:latin typeface="Open Sans"/>
                <a:ea typeface="Open Sans"/>
                <a:cs typeface="Open Sans"/>
              </a:defRPr>
            </a:lvl1pPr>
            <a:lvl2pPr>
              <a:defRPr sz="1350">
                <a:latin typeface="Open Sans"/>
                <a:ea typeface="Open Sans"/>
                <a:cs typeface="Open Sans"/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marL="257175" marR="0" lvl="0" indent="-21600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i-FI"/>
              <a:t>Click to add text</a:t>
            </a:r>
          </a:p>
          <a:p>
            <a:pPr lvl="0">
              <a:defRPr/>
            </a:pP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3_Content slide 1/2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75488" y="1265528"/>
            <a:ext cx="4434609" cy="3329093"/>
          </a:xfrm>
        </p:spPr>
        <p:txBody>
          <a:bodyPr/>
          <a:lstStyle>
            <a:lvl1pPr marL="257175" marR="0" indent="-216000" algn="l" defTabSz="34290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lvl1pPr>
          </a:lstStyle>
          <a:p>
            <a:pPr marL="257175" marR="0" lvl="0" indent="-21600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i-FI"/>
              <a:t>Click to add text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 bwMode="auto">
          <a:xfrm>
            <a:off x="4994275" y="0"/>
            <a:ext cx="4149725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 bwMode="auto">
          <a:xfrm>
            <a:off x="475488" y="205979"/>
            <a:ext cx="4434609" cy="857250"/>
          </a:xfrm>
        </p:spPr>
        <p:txBody>
          <a:bodyPr/>
          <a:lstStyle>
            <a:lvl1pPr>
              <a:lnSpc>
                <a:spcPts val="3800"/>
              </a:lnSpc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3"/>
          <a:srcRect l="15" r="15"/>
          <a:stretch/>
        </p:blipFill>
        <p:spPr bwMode="auto">
          <a:xfrm>
            <a:off x="600502" y="4704112"/>
            <a:ext cx="1061321" cy="3221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Content slide 1/2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468174" y="1200151"/>
            <a:ext cx="4441923" cy="3394472"/>
          </a:xfrm>
        </p:spPr>
        <p:txBody>
          <a:bodyPr/>
          <a:lstStyle>
            <a:lvl1pPr marL="257175" marR="0" indent="-216000" algn="l" defTabSz="34290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lvl1pPr>
          </a:lstStyle>
          <a:p>
            <a:pPr marL="257175" marR="0" lvl="0" indent="-21600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i-FI"/>
              <a:t>Click to add text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 bwMode="auto">
          <a:xfrm>
            <a:off x="468174" y="205979"/>
            <a:ext cx="4441924" cy="857250"/>
          </a:xfrm>
        </p:spPr>
        <p:txBody>
          <a:bodyPr/>
          <a:lstStyle>
            <a:lvl1pPr>
              <a:lnSpc>
                <a:spcPts val="3000"/>
              </a:lnSpc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64378" y="0"/>
            <a:ext cx="4077015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middl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3">
            <a:alphaModFix amt="40000"/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486397"/>
            <a:ext cx="9144000" cy="2170706"/>
          </a:xfrm>
        </p:spPr>
        <p:txBody>
          <a:bodyPr>
            <a:normAutofit/>
          </a:bodyPr>
          <a:lstStyle>
            <a:lvl1pPr algn="ctr">
              <a:lnSpc>
                <a:spcPts val="4200"/>
              </a:lnSpc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add section divider title</a:t>
            </a:r>
            <a:endParaRPr lang="fi-FI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3468" y="4704112"/>
            <a:ext cx="1055388" cy="32219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90119" y="205979"/>
            <a:ext cx="814181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Edit headline by clicking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119" y="1200151"/>
            <a:ext cx="814181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endParaRPr lang="en-GB"/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590766" y="4704112"/>
            <a:ext cx="1055392" cy="32219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291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</a:lstStyle>
          <a:p>
            <a:pPr>
              <a:defRPr/>
            </a:pPr>
            <a:fld id="{44D88BEA-331B-DC4F-A67D-5A8A3687E7CA}" type="slidenum">
              <a:rPr lang="fi-FI"/>
              <a:t>‹#›</a:t>
            </a:fld>
            <a:endParaRPr lang="fi-FI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1868556" y="4767263"/>
            <a:ext cx="424649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"/>
              <a:t>Name of the author/presenter, ICOS ERIC or ICOS CF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l" defTabSz="342900">
        <a:lnSpc>
          <a:spcPts val="3000"/>
        </a:lnSpc>
        <a:spcBef>
          <a:spcPts val="0"/>
        </a:spcBef>
        <a:buNone/>
        <a:defRPr sz="3200" b="1">
          <a:solidFill>
            <a:schemeClr val="tx1">
              <a:lumMod val="75000"/>
              <a:lumOff val="25000"/>
            </a:schemeClr>
          </a:solidFill>
          <a:latin typeface="Open Sans"/>
          <a:ea typeface="+mj-ea"/>
          <a:cs typeface="Open Sans"/>
        </a:defRPr>
      </a:lvl1pPr>
    </p:titleStyle>
    <p:bodyStyle>
      <a:lvl1pPr marL="257175" indent="-216000" algn="l" defTabSz="342900">
        <a:spcBef>
          <a:spcPts val="650"/>
        </a:spcBef>
        <a:buFont typeface="Arial"/>
        <a:buChar char="•"/>
        <a:defRPr sz="1700" spc="-20">
          <a:solidFill>
            <a:schemeClr val="tx1">
              <a:lumMod val="75000"/>
              <a:lumOff val="25000"/>
            </a:schemeClr>
          </a:solidFill>
          <a:latin typeface="Open Sans"/>
          <a:ea typeface="Open Sans"/>
          <a:cs typeface="Open Sans"/>
        </a:defRPr>
      </a:lvl1pPr>
      <a:lvl2pPr marL="557213" indent="-214313" algn="l" defTabSz="342900">
        <a:spcBef>
          <a:spcPts val="650"/>
        </a:spcBef>
        <a:buFont typeface="Arial"/>
        <a:buChar char="•"/>
        <a:defRPr sz="1350">
          <a:solidFill>
            <a:schemeClr val="tx1">
              <a:lumMod val="75000"/>
              <a:lumOff val="25000"/>
            </a:schemeClr>
          </a:solidFill>
          <a:latin typeface="Open Sans"/>
          <a:ea typeface="Open Sans"/>
          <a:cs typeface="Open Sans"/>
        </a:defRPr>
      </a:lvl2pPr>
      <a:lvl3pPr marL="857250" indent="-171450" algn="l" defTabSz="342900">
        <a:spcBef>
          <a:spcPts val="0"/>
        </a:spcBef>
        <a:buFont typeface="Arial"/>
        <a:buChar char="•"/>
        <a:defRPr sz="1350">
          <a:solidFill>
            <a:schemeClr val="tx1">
              <a:lumMod val="75000"/>
              <a:lumOff val="25000"/>
            </a:schemeClr>
          </a:solidFill>
          <a:latin typeface="Open Sans"/>
          <a:ea typeface="Open Sans"/>
          <a:cs typeface="Open Sans"/>
        </a:defRPr>
      </a:lvl3pPr>
      <a:lvl4pPr marL="1200150" indent="-171450" algn="l" defTabSz="342900">
        <a:spcBef>
          <a:spcPts val="0"/>
        </a:spcBef>
        <a:buFont typeface="Arial"/>
        <a:buChar char="–"/>
        <a:defRPr sz="1350">
          <a:solidFill>
            <a:schemeClr val="tx1">
              <a:lumMod val="75000"/>
              <a:lumOff val="25000"/>
            </a:schemeClr>
          </a:solidFill>
          <a:latin typeface="Open Sans"/>
          <a:ea typeface="Open Sans"/>
          <a:cs typeface="Open Sans"/>
        </a:defRPr>
      </a:lvl4pPr>
      <a:lvl5pPr marL="1543050" indent="-171450" algn="l" defTabSz="342900">
        <a:spcBef>
          <a:spcPts val="0"/>
        </a:spcBef>
        <a:buFont typeface="Arial"/>
        <a:buChar char="»"/>
        <a:defRPr sz="1350">
          <a:solidFill>
            <a:schemeClr val="tx1">
              <a:lumMod val="75000"/>
              <a:lumOff val="25000"/>
            </a:schemeClr>
          </a:solidFill>
          <a:latin typeface="Open Sans"/>
          <a:ea typeface="Open Sans"/>
          <a:cs typeface="Open Sans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icos-cp.eu/news-and-events/science-conference/icos2024sc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s-cp.eu/news-and-events/newsletters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icos-cp.eu/news-and-events/science-conference/icos2024sc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nstagram.com/icosri/" TargetMode="External"/><Relationship Id="rId5" Type="http://schemas.openxmlformats.org/officeDocument/2006/relationships/hyperlink" Target="https://www.linkedin.com/company/integrated-carbon-observation-system/" TargetMode="External"/><Relationship Id="rId4" Type="http://schemas.openxmlformats.org/officeDocument/2006/relationships/hyperlink" Target="https://twitter.com/ICOS_R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F78EA8-37CF-5F8E-6FE1-AF0090A6F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182399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48943-B490-DC11-0C3B-6514FAC7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00151"/>
            <a:ext cx="4415074" cy="33944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The ICOS Science Conference 2024 will be held in Versailles, France and online on 10</a:t>
            </a:r>
            <a:r>
              <a:rPr lang="en-GB" baseline="30000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 -12</a:t>
            </a:r>
            <a:r>
              <a:rPr lang="en-GB" baseline="30000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  September 2024.  </a:t>
            </a:r>
          </a:p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The event brings together scientists from around the world to present their latest research, engage with their peers and make new connections. </a:t>
            </a:r>
          </a:p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Following the success of our first hybrid ICOS Science Conference in 2022, this year’s conference will also be a fully hybrid event, allowing participation from anywhere in the world.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80968-EB85-4678-6F38-9337D3C3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I" dirty="0"/>
              <a:t>Welcome to the ICOS Science Conference!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D94ECC-6287-28E9-58FB-E4F015D8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500" y="810721"/>
            <a:ext cx="4068452" cy="37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5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48943-B490-DC11-0C3B-6514FAC7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7" y="1543049"/>
            <a:ext cx="4032449" cy="3394472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Call for Abstracts is open between </a:t>
            </a:r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1</a:t>
            </a:r>
            <a:r>
              <a:rPr lang="en-GB" baseline="30000" dirty="0">
                <a:solidFill>
                  <a:srgbClr val="414142"/>
                </a:solidFill>
                <a:latin typeface="Open Sans" panose="020B0606030504020204" pitchFamily="34" charset="0"/>
              </a:rPr>
              <a:t>st</a:t>
            </a:r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 </a:t>
            </a:r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 February 2024 and </a:t>
            </a:r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8</a:t>
            </a:r>
            <a:r>
              <a:rPr lang="en-GB" baseline="30000" dirty="0">
                <a:solidFill>
                  <a:srgbClr val="414142"/>
                </a:solidFill>
                <a:latin typeface="Open Sans" panose="020B0606030504020204" pitchFamily="34" charset="0"/>
              </a:rPr>
              <a:t>th</a:t>
            </a:r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 April 2024.</a:t>
            </a:r>
          </a:p>
          <a:p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Deadline for Abstracts: </a:t>
            </a:r>
            <a:r>
              <a:rPr lang="en-GB" b="1" dirty="0">
                <a:solidFill>
                  <a:schemeClr val="tx2"/>
                </a:solidFill>
                <a:latin typeface="Open Sans" panose="020B0606030504020204" pitchFamily="34" charset="0"/>
              </a:rPr>
              <a:t>Monday 8th April 13.00 CET. </a:t>
            </a:r>
            <a:endParaRPr lang="en-GB" b="1" dirty="0">
              <a:solidFill>
                <a:schemeClr val="tx2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Registration begins </a:t>
            </a:r>
            <a:r>
              <a:rPr lang="en-GB">
                <a:solidFill>
                  <a:srgbClr val="414142"/>
                </a:solidFill>
                <a:latin typeface="Open Sans" panose="020B0606030504020204" pitchFamily="34" charset="0"/>
              </a:rPr>
              <a:t>on </a:t>
            </a:r>
            <a:r>
              <a:rPr lang="en-GB" b="1">
                <a:solidFill>
                  <a:schemeClr val="tx2"/>
                </a:solidFill>
                <a:latin typeface="Open Sans" panose="020B0606030504020204" pitchFamily="34" charset="0"/>
              </a:rPr>
              <a:t>1</a:t>
            </a:r>
            <a:r>
              <a:rPr lang="en-GB" b="1" baseline="30000">
                <a:solidFill>
                  <a:schemeClr val="tx2"/>
                </a:solidFill>
                <a:latin typeface="Open Sans" panose="020B0606030504020204" pitchFamily="34" charset="0"/>
              </a:rPr>
              <a:t>st</a:t>
            </a:r>
            <a:r>
              <a:rPr lang="en-GB" b="1">
                <a:solidFill>
                  <a:schemeClr val="tx2"/>
                </a:solidFill>
                <a:latin typeface="Open Sans" panose="020B0606030504020204" pitchFamily="34" charset="0"/>
              </a:rPr>
              <a:t>  </a:t>
            </a:r>
            <a:r>
              <a:rPr lang="en-GB" b="1" dirty="0">
                <a:solidFill>
                  <a:schemeClr val="tx2"/>
                </a:solidFill>
                <a:latin typeface="Open Sans" panose="020B0606030504020204" pitchFamily="34" charset="0"/>
              </a:rPr>
              <a:t>May </a:t>
            </a:r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and stays open until the event (speaker registration deadline closes earlier) </a:t>
            </a:r>
          </a:p>
          <a:p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Registration fees for on-site and online participation will be announced on the conference website at a closer date</a:t>
            </a:r>
          </a:p>
          <a:p>
            <a:endParaRPr lang="en-GB" dirty="0">
              <a:solidFill>
                <a:srgbClr val="414142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80968-EB85-4678-6F38-9337D3C3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671" y="382096"/>
            <a:ext cx="3890392" cy="857250"/>
          </a:xfrm>
        </p:spPr>
        <p:txBody>
          <a:bodyPr>
            <a:normAutofit fontScale="90000"/>
          </a:bodyPr>
          <a:lstStyle/>
          <a:p>
            <a:r>
              <a:rPr lang="en-FI" dirty="0"/>
              <a:t>Call for Abstracts &amp; Registration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BF384-E4F6-2BD6-42F8-09265FAA7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7" b="10129"/>
          <a:stretch/>
        </p:blipFill>
        <p:spPr>
          <a:xfrm>
            <a:off x="-30021" y="1"/>
            <a:ext cx="4236351" cy="51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0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942C7-889D-8D1C-9816-D49B81AB3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The sessions chosen for the ICOS Science Conference 2024 reflect some highly topical issues as well as emerging trends within the fields of atmospheric, ecosystem, and ocean sciences. </a:t>
            </a:r>
          </a:p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On top of reflecting ICOS’s three domains, the sessions incorporate broader themes such as climate services and science communication. </a:t>
            </a:r>
          </a:p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See the list of sessions:</a:t>
            </a:r>
            <a:r>
              <a:rPr lang="en-GB" dirty="0">
                <a:solidFill>
                  <a:srgbClr val="00ABC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dirty="0" err="1">
                <a:solidFill>
                  <a:srgbClr val="00ABC9"/>
                </a:solidFill>
                <a:effectLst/>
                <a:latin typeface="Open Sans" panose="020B0606030504020204" pitchFamily="34" charset="0"/>
              </a:rPr>
              <a:t>icos-ri.eu</a:t>
            </a:r>
            <a:r>
              <a:rPr lang="en-GB" b="1" dirty="0">
                <a:solidFill>
                  <a:srgbClr val="00ABC9"/>
                </a:solidFill>
                <a:effectLst/>
                <a:latin typeface="Open Sans" panose="020B0606030504020204" pitchFamily="34" charset="0"/>
              </a:rPr>
              <a:t>/sc24 </a:t>
            </a:r>
            <a:endParaRPr lang="en-GB" dirty="0">
              <a:solidFill>
                <a:srgbClr val="414142"/>
              </a:solidFill>
              <a:effectLst/>
              <a:latin typeface="Open Sans" panose="020B0606030504020204" pitchFamily="34" charset="0"/>
            </a:endParaRPr>
          </a:p>
          <a:p>
            <a:endParaRPr lang="en-FI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C71D381-B1CD-9347-5379-B355C52822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8684" b="8684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28AE67-8524-4F4F-5891-ED1C78AF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Sessions</a:t>
            </a:r>
          </a:p>
        </p:txBody>
      </p:sp>
    </p:spTree>
    <p:extLst>
      <p:ext uri="{BB962C8B-B14F-4D97-AF65-F5344CB8AC3E}">
        <p14:creationId xmlns:p14="http://schemas.microsoft.com/office/powerpoint/2010/main" val="391175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48943-B490-DC11-0C3B-6514FAC7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7" y="1543049"/>
            <a:ext cx="4032449" cy="33944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ICOS Science Conference 2024 will be hosted in Palais des </a:t>
            </a:r>
            <a:r>
              <a:rPr lang="en-GB" dirty="0" err="1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Congrès</a:t>
            </a:r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, a newly-renovated event space situated across from the historical Château de Versailles, France. </a:t>
            </a:r>
          </a:p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Versailles is located close to Paris, meaning a host of public transport options are available. </a:t>
            </a:r>
          </a:p>
          <a:p>
            <a:r>
              <a:rPr lang="en-GB" dirty="0">
                <a:solidFill>
                  <a:srgbClr val="414142"/>
                </a:solidFill>
                <a:latin typeface="Open Sans" panose="020B0606030504020204" pitchFamily="34" charset="0"/>
              </a:rPr>
              <a:t>For more information on transportation &amp; accommodation, visit the website:</a:t>
            </a:r>
            <a:r>
              <a:rPr lang="en-GB" dirty="0">
                <a:solidFill>
                  <a:srgbClr val="00ABC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dirty="0" err="1">
                <a:solidFill>
                  <a:srgbClr val="00ABC9"/>
                </a:solidFill>
                <a:effectLst/>
                <a:latin typeface="Open Sans" panose="020B0606030504020204" pitchFamily="34" charset="0"/>
                <a:hlinkClick r:id="rId2"/>
              </a:rPr>
              <a:t>icos-ri.eu</a:t>
            </a:r>
            <a:r>
              <a:rPr lang="en-GB" b="1" dirty="0">
                <a:solidFill>
                  <a:srgbClr val="00ABC9"/>
                </a:solidFill>
                <a:effectLst/>
                <a:latin typeface="Open Sans" panose="020B0606030504020204" pitchFamily="34" charset="0"/>
                <a:hlinkClick r:id="rId2"/>
              </a:rPr>
              <a:t>/sc24 </a:t>
            </a:r>
            <a:endParaRPr lang="en-GB" dirty="0">
              <a:solidFill>
                <a:srgbClr val="414142"/>
              </a:solidFill>
              <a:latin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80968-EB85-4678-6F38-9337D3C3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671" y="382096"/>
            <a:ext cx="3890392" cy="857250"/>
          </a:xfrm>
        </p:spPr>
        <p:txBody>
          <a:bodyPr>
            <a:normAutofit fontScale="90000"/>
          </a:bodyPr>
          <a:lstStyle/>
          <a:p>
            <a:r>
              <a:rPr lang="en-FI" dirty="0"/>
              <a:t>The conference venue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1446F-BC10-8AB9-5098-FB3AC0BC7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93" b="14080"/>
          <a:stretch/>
        </p:blipFill>
        <p:spPr>
          <a:xfrm>
            <a:off x="-31311" y="2441527"/>
            <a:ext cx="4603311" cy="2701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10173-717F-0F32-58BE-8CEDAA5A4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89" b="8223"/>
          <a:stretch/>
        </p:blipFill>
        <p:spPr>
          <a:xfrm>
            <a:off x="-31311" y="0"/>
            <a:ext cx="4603311" cy="2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48943-B490-DC11-0C3B-6514FAC7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7" y="1543049"/>
            <a:ext cx="4032449" cy="33944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During the conference week, we will be hosting a variety of insightful side events and excursions. </a:t>
            </a:r>
          </a:p>
          <a:p>
            <a:r>
              <a:rPr lang="en-GB" dirty="0">
                <a:solidFill>
                  <a:srgbClr val="414142"/>
                </a:solidFill>
                <a:effectLst/>
                <a:latin typeface="Open Sans" panose="020B0606030504020204" pitchFamily="34" charset="0"/>
              </a:rPr>
              <a:t>Follow our website and social media to stay updated.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80968-EB85-4678-6F38-9337D3C3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671" y="382096"/>
            <a:ext cx="3890392" cy="857250"/>
          </a:xfrm>
        </p:spPr>
        <p:txBody>
          <a:bodyPr>
            <a:normAutofit fontScale="90000"/>
          </a:bodyPr>
          <a:lstStyle/>
          <a:p>
            <a:r>
              <a:rPr lang="en-FI" dirty="0"/>
              <a:t>Side events &amp; excursions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B4EF4-871E-ABF3-672E-AB916BE03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3" b="9963"/>
          <a:stretch/>
        </p:blipFill>
        <p:spPr>
          <a:xfrm>
            <a:off x="-48270" y="0"/>
            <a:ext cx="4254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48943-B490-DC11-0C3B-6514FAC7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1200151"/>
            <a:ext cx="4415074" cy="3394472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 </a:t>
            </a:r>
            <a:r>
              <a:rPr lang="en-GB" sz="1800" b="1" dirty="0" err="1">
                <a:solidFill>
                  <a:srgbClr val="00ABC9"/>
                </a:solidFill>
                <a:effectLst/>
                <a:latin typeface="Open Sans" panose="020B0606030504020204" pitchFamily="34" charset="0"/>
                <a:hlinkClick r:id="rId2"/>
              </a:rPr>
              <a:t>icos-ri.eu</a:t>
            </a:r>
            <a:r>
              <a:rPr lang="en-GB" sz="1800" b="1" dirty="0">
                <a:solidFill>
                  <a:srgbClr val="00ABC9"/>
                </a:solidFill>
                <a:effectLst/>
                <a:latin typeface="Open Sans" panose="020B0606030504020204" pitchFamily="34" charset="0"/>
                <a:hlinkClick r:id="rId2"/>
              </a:rPr>
              <a:t>/sc24 </a:t>
            </a:r>
            <a:endParaRPr lang="en-GB" sz="1800" b="0" i="0" u="sng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Newsletter:  </a:t>
            </a:r>
            <a:r>
              <a:rPr lang="en-GB" sz="18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icos-ri.eu/news-and-events/newsletters</a:t>
            </a:r>
            <a:endParaRPr lang="en-GB" sz="1800" b="1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media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4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(formerly Twitter): </a:t>
            </a:r>
            <a:r>
              <a:rPr lang="en-GB" sz="145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@ICOS_RI</a:t>
            </a:r>
            <a:endParaRPr lang="en-GB" sz="1450" b="1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GB" sz="14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LinkedIn: </a:t>
            </a:r>
            <a:r>
              <a:rPr lang="en-GB" sz="145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Integrated Carbon Observation System (ICOS)</a:t>
            </a:r>
            <a:endParaRPr lang="en-GB" sz="1450" b="1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GB" sz="14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Instagram: </a:t>
            </a:r>
            <a:r>
              <a:rPr lang="en-GB" sz="145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ICOSRI</a:t>
            </a:r>
            <a:endParaRPr lang="en-GB" sz="145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Conctact</a:t>
            </a:r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email: </a:t>
            </a:r>
            <a:r>
              <a:rPr lang="en-GB" b="1" dirty="0" err="1">
                <a:solidFill>
                  <a:srgbClr val="00ABC9"/>
                </a:solidFill>
                <a:effectLst/>
                <a:latin typeface="Open Sans" panose="020B0606030504020204" pitchFamily="34" charset="0"/>
              </a:rPr>
              <a:t>conference@icos-ri.eu</a:t>
            </a:r>
            <a:r>
              <a:rPr lang="en-GB" b="1" dirty="0">
                <a:solidFill>
                  <a:srgbClr val="00ABC9"/>
                </a:solidFill>
                <a:effectLst/>
                <a:latin typeface="Open Sans" panose="020B0606030504020204" pitchFamily="34" charset="0"/>
              </a:rPr>
              <a:t> </a:t>
            </a:r>
            <a:endParaRPr lang="en-GB" dirty="0">
              <a:solidFill>
                <a:srgbClr val="00ABC9"/>
              </a:solidFill>
              <a:effectLst/>
              <a:latin typeface="Open Sans" panose="020B0606030504020204" pitchFamily="34" charset="0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A80968-EB85-4678-6F38-9337D3C3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dirty="0"/>
              <a:t>Hope to see you at #ICOS2024SC!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D94ECC-6287-28E9-58FB-E4F015D81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1500" y="810721"/>
            <a:ext cx="4068452" cy="37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41888"/>
      </p:ext>
    </p:extLst>
  </p:cSld>
  <p:clrMapOvr>
    <a:masterClrMapping/>
  </p:clrMapOvr>
</p:sld>
</file>

<file path=ppt/theme/theme1.xml><?xml version="1.0" encoding="utf-8"?>
<a:theme xmlns:a="http://schemas.openxmlformats.org/drawingml/2006/main" name="ICOS_theme2019">
  <a:themeElements>
    <a:clrScheme name="Custom 5">
      <a:dk1>
        <a:srgbClr val="000000"/>
      </a:dk1>
      <a:lt1>
        <a:srgbClr val="FFFFFF"/>
      </a:lt1>
      <a:dk2>
        <a:srgbClr val="414141"/>
      </a:dk2>
      <a:lt2>
        <a:srgbClr val="E0E0E0"/>
      </a:lt2>
      <a:accent1>
        <a:srgbClr val="00ABC9"/>
      </a:accent1>
      <a:accent2>
        <a:srgbClr val="5C2B93"/>
      </a:accent2>
      <a:accent3>
        <a:srgbClr val="E31C63"/>
      </a:accent3>
      <a:accent4>
        <a:srgbClr val="80D5E3"/>
      </a:accent4>
      <a:accent5>
        <a:srgbClr val="CCEEF3"/>
      </a:accent5>
      <a:accent6>
        <a:srgbClr val="AEC000"/>
      </a:accent6>
      <a:hlink>
        <a:srgbClr val="00ABC9"/>
      </a:hlink>
      <a:folHlink>
        <a:srgbClr val="00ABC9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141</TotalTime>
  <Words>364</Words>
  <Application>Microsoft Macintosh PowerPoint</Application>
  <DocSecurity>0</DocSecurity>
  <PresentationFormat>On-screen Show (16:9)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Open Sans</vt:lpstr>
      <vt:lpstr>ICOS_theme2019</vt:lpstr>
      <vt:lpstr>PowerPoint Presentation</vt:lpstr>
      <vt:lpstr>Welcome to the ICOS Science Conference! </vt:lpstr>
      <vt:lpstr>Call for Abstracts &amp; Registration</vt:lpstr>
      <vt:lpstr>Sessions</vt:lpstr>
      <vt:lpstr>The conference venue</vt:lpstr>
      <vt:lpstr>Side events &amp; excursions</vt:lpstr>
      <vt:lpstr>Hope to see you at #ICOS2024SC!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Mari</dc:creator>
  <cp:keywords/>
  <dc:description/>
  <cp:lastModifiedBy>ICOS ERIC</cp:lastModifiedBy>
  <cp:revision>11</cp:revision>
  <dcterms:created xsi:type="dcterms:W3CDTF">2021-05-11T06:18:37Z</dcterms:created>
  <dcterms:modified xsi:type="dcterms:W3CDTF">2024-02-21T08:16:59Z</dcterms:modified>
  <cp:category/>
  <dc:identifier/>
  <cp:contentStatus/>
  <dc:language/>
  <cp:version/>
</cp:coreProperties>
</file>